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63" r:id="rId2"/>
  </p:sldIdLst>
  <p:sldSz cx="24384000" cy="13716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 userDrawn="1">
          <p15:clr>
            <a:srgbClr val="A4A3A4"/>
          </p15:clr>
        </p15:guide>
        <p15:guide id="2" pos="7680" userDrawn="1">
          <p15:clr>
            <a:srgbClr val="A4A3A4"/>
          </p15:clr>
        </p15:guide>
        <p15:guide id="3" orient="horz" pos="6792" userDrawn="1">
          <p15:clr>
            <a:srgbClr val="A4A3A4"/>
          </p15:clr>
        </p15:guide>
        <p15:guide id="4" pos="7488" userDrawn="1">
          <p15:clr>
            <a:srgbClr val="A4A3A4"/>
          </p15:clr>
        </p15:guide>
        <p15:guide id="5" orient="horz" pos="847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421317-C8DD-0801-8C9D-18C453E20D22}" name="Gail Friedt" initials="GF" userId="S::gfriedt@durect.com::6c50d3f3-d93e-46ba-81b1-40e7700a2c65" providerId="AD"/>
  <p188:author id="{3F2F9F45-9DD8-270B-8AA1-69B20C0E24A7}" name="Mary Bordeaux" initials="MB" userId="c3f82499ed34a828" providerId="Windows Live"/>
  <p188:author id="{9215EA9E-5515-5856-D307-B5501A48C628}" name="Robert Saunders" initials="RS" userId="S::robert.saunders@knghealth.com::8b1ada8b-dd00-4309-b84f-21c14eff5466" providerId="AD"/>
  <p188:author id="{011A19F7-6848-F3D0-70CB-B9CFEF3ACF49}" name="Natalie Marlowe" initials="NM" userId="S::nmarlowe@durect.com::b7b21220-fd9c-464c-be03-44888bf435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799" autoAdjust="0"/>
    <p:restoredTop sz="96449" autoAdjust="0"/>
  </p:normalViewPr>
  <p:slideViewPr>
    <p:cSldViewPr snapToGrid="0" snapToObjects="1" showGuides="1">
      <p:cViewPr varScale="1">
        <p:scale>
          <a:sx n="58" d="100"/>
          <a:sy n="58" d="100"/>
        </p:scale>
        <p:origin x="1092" y="114"/>
      </p:cViewPr>
      <p:guideLst>
        <p:guide orient="horz" pos="1536"/>
        <p:guide pos="7680"/>
        <p:guide orient="horz" pos="6792"/>
        <p:guide pos="7488"/>
        <p:guide orient="horz" pos="8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BC6D778-6328-4367-A671-1826DC10B4F9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D4BD385-32B6-4D8E-8FB1-7FDE087EB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48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BD385-32B6-4D8E-8FB1-7FDE087EBD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6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8BC5B5-2DDD-24FA-61F7-EE79B8B8F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2476500"/>
            <a:ext cx="5600700" cy="1538883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713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E32014-8D97-8396-E0F3-5303AC947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194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8477CC-AD04-5694-14CB-4446E6D16AD5}"/>
              </a:ext>
            </a:extLst>
          </p:cNvPr>
          <p:cNvSpPr/>
          <p:nvPr userDrawn="1"/>
        </p:nvSpPr>
        <p:spPr>
          <a:xfrm rot="16200000">
            <a:off x="11125201" y="-11125202"/>
            <a:ext cx="2133599" cy="24384000"/>
          </a:xfrm>
          <a:prstGeom prst="rect">
            <a:avLst/>
          </a:prstGeom>
          <a:gradFill>
            <a:gsLst>
              <a:gs pos="0">
                <a:srgbClr val="423DC9"/>
              </a:gs>
              <a:gs pos="50000">
                <a:schemeClr val="accent2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1" y="349251"/>
            <a:ext cx="23318834" cy="4431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868612"/>
            <a:ext cx="5600700" cy="153888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95359-B003-E7E1-A813-E7A810114D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45597" y="12783582"/>
            <a:ext cx="1906638" cy="66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defTabSz="1828800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1828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1828800" rtl="0" eaLnBrk="1" latinLnBrk="0" hangingPunct="1">
        <a:lnSpc>
          <a:spcPct val="90000"/>
        </a:lnSpc>
        <a:spcBef>
          <a:spcPts val="300"/>
        </a:spcBef>
        <a:buFont typeface="Calibri" panose="020F050202020403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1828800" rtl="0" eaLnBrk="1" latinLnBrk="0" hangingPunct="1">
        <a:lnSpc>
          <a:spcPct val="9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1828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1828800" rtl="0" eaLnBrk="1" latinLnBrk="0" hangingPunct="1">
        <a:lnSpc>
          <a:spcPct val="90000"/>
        </a:lnSpc>
        <a:spcBef>
          <a:spcPts val="300"/>
        </a:spcBef>
        <a:buFont typeface="Calibri" panose="020F050202020403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680">
          <p15:clr>
            <a:srgbClr val="F26B43"/>
          </p15:clr>
        </p15:guide>
        <p15:guide id="2" orient="horz" pos="4320">
          <p15:clr>
            <a:srgbClr val="F26B43"/>
          </p15:clr>
        </p15:guide>
        <p15:guide id="3" pos="336">
          <p15:clr>
            <a:srgbClr val="F26B43"/>
          </p15:clr>
        </p15:guide>
        <p15:guide id="4" pos="15024">
          <p15:clr>
            <a:srgbClr val="F26B43"/>
          </p15:clr>
        </p15:guide>
        <p15:guide id="5" pos="3864">
          <p15:clr>
            <a:srgbClr val="F26B43"/>
          </p15:clr>
        </p15:guide>
        <p15:guide id="6" pos="4152">
          <p15:clr>
            <a:srgbClr val="F26B43"/>
          </p15:clr>
        </p15:guide>
        <p15:guide id="7" pos="11208">
          <p15:clr>
            <a:srgbClr val="F26B43"/>
          </p15:clr>
        </p15:guide>
        <p15:guide id="8" pos="11496">
          <p15:clr>
            <a:srgbClr val="F26B43"/>
          </p15:clr>
        </p15:guide>
        <p15:guide id="9" orient="horz" pos="1344">
          <p15:clr>
            <a:srgbClr val="F26B43"/>
          </p15:clr>
        </p15:guide>
        <p15:guide id="10" orient="horz" pos="1800">
          <p15:clr>
            <a:srgbClr val="F26B43"/>
          </p15:clr>
        </p15:guide>
        <p15:guide id="11" orient="horz" pos="847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EE09E-B6EE-5C9F-B7EE-AFA86B6E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180" y="473048"/>
            <a:ext cx="23317199" cy="498598"/>
          </a:xfrm>
        </p:spPr>
        <p:txBody>
          <a:bodyPr/>
          <a:lstStyle/>
          <a:p>
            <a:r>
              <a:rPr lang="en-US" sz="3600" dirty="0"/>
              <a:t>Epidemic within pandemic: Alcohol-related hepatitis and COVID-19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8B5F70D4-AAE4-5E9A-4947-D74B29193158}"/>
              </a:ext>
            </a:extLst>
          </p:cNvPr>
          <p:cNvSpPr txBox="1">
            <a:spLocks/>
          </p:cNvSpPr>
          <p:nvPr/>
        </p:nvSpPr>
        <p:spPr>
          <a:xfrm>
            <a:off x="493545" y="1154044"/>
            <a:ext cx="23318834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solidFill>
                  <a:schemeClr val="bg1"/>
                </a:solidFill>
              </a:rPr>
              <a:t>Natalie Marlowe</a:t>
            </a:r>
            <a:r>
              <a:rPr lang="en-US" sz="2400" cap="none" baseline="30000" dirty="0">
                <a:solidFill>
                  <a:schemeClr val="bg1"/>
                </a:solidFill>
              </a:rPr>
              <a:t>1</a:t>
            </a:r>
            <a:r>
              <a:rPr lang="en-US" sz="2400" cap="none" dirty="0">
                <a:solidFill>
                  <a:schemeClr val="bg1"/>
                </a:solidFill>
              </a:rPr>
              <a:t>, David Lam</a:t>
            </a:r>
            <a:r>
              <a:rPr lang="en-US" sz="2400" cap="none" baseline="30000" dirty="0">
                <a:solidFill>
                  <a:schemeClr val="bg1"/>
                </a:solidFill>
              </a:rPr>
              <a:t>2</a:t>
            </a:r>
            <a:r>
              <a:rPr lang="en-US" sz="2400" cap="none" dirty="0">
                <a:solidFill>
                  <a:schemeClr val="bg1"/>
                </a:solidFill>
              </a:rPr>
              <a:t>, Suthat Liangpunsakul</a:t>
            </a:r>
            <a:r>
              <a:rPr lang="en-US" sz="2400" cap="none" baseline="30000" dirty="0">
                <a:solidFill>
                  <a:schemeClr val="bg1"/>
                </a:solidFill>
              </a:rPr>
              <a:t>3</a:t>
            </a:r>
            <a:r>
              <a:rPr lang="en-US" sz="2400" cap="none" dirty="0">
                <a:solidFill>
                  <a:schemeClr val="bg1"/>
                </a:solidFill>
              </a:rPr>
              <a:t> </a:t>
            </a:r>
            <a:endParaRPr lang="en-US" sz="2400" cap="none" baseline="300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68FAFC-FEAD-460F-81D3-713C81E99904}"/>
              </a:ext>
            </a:extLst>
          </p:cNvPr>
          <p:cNvSpPr/>
          <p:nvPr/>
        </p:nvSpPr>
        <p:spPr>
          <a:xfrm>
            <a:off x="17286318" y="6800476"/>
            <a:ext cx="6887565" cy="4419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ConclusionS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65FF6F-C2EE-A677-B273-80D936051E53}"/>
              </a:ext>
            </a:extLst>
          </p:cNvPr>
          <p:cNvSpPr txBox="1"/>
          <p:nvPr/>
        </p:nvSpPr>
        <p:spPr>
          <a:xfrm>
            <a:off x="17286318" y="7496908"/>
            <a:ext cx="6887564" cy="1284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algn="just"/>
            <a:r>
              <a:rPr lang="en-US" dirty="0"/>
              <a:t>We documented a significant increase in AH hospitalizations, in-hospital mortality, and healthcare cost and utilization among AH patients, notably in those who were infected with SARS-CoV2. </a:t>
            </a:r>
          </a:p>
          <a:p>
            <a:pPr algn="just"/>
            <a:r>
              <a:rPr lang="en-US" dirty="0"/>
              <a:t>Our results underscore an unmet and urgent medical need to identify effective therapies for hospitalized AH patients.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57694F8-6258-18BD-2355-19231AC5EE88}"/>
              </a:ext>
            </a:extLst>
          </p:cNvPr>
          <p:cNvSpPr/>
          <p:nvPr/>
        </p:nvSpPr>
        <p:spPr>
          <a:xfrm>
            <a:off x="17376791" y="8925268"/>
            <a:ext cx="6797091" cy="4281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REFERENCES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00BD2B-A4B8-4F0D-2BB0-6CB02DB9802D}"/>
              </a:ext>
            </a:extLst>
          </p:cNvPr>
          <p:cNvSpPr txBox="1"/>
          <p:nvPr/>
        </p:nvSpPr>
        <p:spPr>
          <a:xfrm>
            <a:off x="17396576" y="9507088"/>
            <a:ext cx="6667048" cy="2569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Mathurin P, Bataller R. Trends in the management and burden of alcoholic liver disease. J Hepatol. 2015;62(1 Suppl):S38-S46.</a:t>
            </a:r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Marlowe N, et al. (2022). Prevalence, co-morbidities, and in-hospital mortality of patients hospitalized with alcohol-associated hepatitis in the United States from 2015 to 2019. </a:t>
            </a:r>
            <a:r>
              <a:rPr lang="en-US" i="1" dirty="0"/>
              <a:t>ACER, </a:t>
            </a:r>
            <a:r>
              <a:rPr lang="en-US" dirty="0"/>
              <a:t>46(8):1472-1481. </a:t>
            </a:r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Deutsch-Link S, Jiang Y, Peery AF, et al. Alcohol-associated liver disease mortality increased from 2017 to 2020 and accelerated during the COVID-19 pandemic. Clin Gastroenterol Hepatology, 2022;20:2142-2144.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B627F59-4CD1-1070-E39A-928C4E7B01B6}"/>
              </a:ext>
            </a:extLst>
          </p:cNvPr>
          <p:cNvSpPr/>
          <p:nvPr/>
        </p:nvSpPr>
        <p:spPr>
          <a:xfrm>
            <a:off x="17376792" y="12165585"/>
            <a:ext cx="6797091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CONTACT 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C5DCE43-ECEB-8CF9-05EF-053B3CCB52F1}"/>
              </a:ext>
            </a:extLst>
          </p:cNvPr>
          <p:cNvSpPr txBox="1"/>
          <p:nvPr/>
        </p:nvSpPr>
        <p:spPr>
          <a:xfrm>
            <a:off x="19420271" y="12619277"/>
            <a:ext cx="5889707" cy="24929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marL="0" indent="0" algn="just">
              <a:buNone/>
            </a:pPr>
            <a:r>
              <a:rPr lang="en-US" dirty="0"/>
              <a:t>Natalie.Marlowe@durect.com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F98E8BA0-12AE-40FD-E9EE-919C5A0F5F53}"/>
              </a:ext>
            </a:extLst>
          </p:cNvPr>
          <p:cNvSpPr txBox="1">
            <a:spLocks/>
          </p:cNvSpPr>
          <p:nvPr/>
        </p:nvSpPr>
        <p:spPr>
          <a:xfrm>
            <a:off x="1127333" y="1550415"/>
            <a:ext cx="22529800" cy="2769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cap="none" baseline="30000" dirty="0">
                <a:solidFill>
                  <a:schemeClr val="bg1"/>
                </a:solidFill>
              </a:rPr>
              <a:t>1</a:t>
            </a:r>
            <a:r>
              <a:rPr lang="en-US" sz="2000" cap="none" dirty="0">
                <a:solidFill>
                  <a:schemeClr val="bg1"/>
                </a:solidFill>
              </a:rPr>
              <a:t>DURECT Corporation, Cupertino, CA  </a:t>
            </a:r>
            <a:r>
              <a:rPr lang="en-US" sz="2000" cap="none" baseline="30000" dirty="0">
                <a:solidFill>
                  <a:schemeClr val="bg1"/>
                </a:solidFill>
              </a:rPr>
              <a:t>2</a:t>
            </a:r>
            <a:r>
              <a:rPr lang="en-US" sz="2000" cap="none" dirty="0">
                <a:solidFill>
                  <a:schemeClr val="bg1"/>
                </a:solidFill>
              </a:rPr>
              <a:t>Pharma Analytics, San Anselmo, CA, </a:t>
            </a:r>
            <a:r>
              <a:rPr lang="en-US" sz="2000" cap="none" baseline="30000" dirty="0">
                <a:solidFill>
                  <a:schemeClr val="bg1"/>
                </a:solidFill>
              </a:rPr>
              <a:t>3</a:t>
            </a:r>
            <a:r>
              <a:rPr lang="en-US" sz="2000" cap="none" dirty="0">
                <a:solidFill>
                  <a:schemeClr val="bg1"/>
                </a:solidFill>
              </a:rPr>
              <a:t>Division of Gastroenterology and Hepatology, Department of Medicine, Indiana University, Indianapolis, 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0F0D5-8941-C54C-7A64-5032F87E40F8}"/>
              </a:ext>
            </a:extLst>
          </p:cNvPr>
          <p:cNvSpPr/>
          <p:nvPr/>
        </p:nvSpPr>
        <p:spPr>
          <a:xfrm>
            <a:off x="323013" y="2271713"/>
            <a:ext cx="6261870" cy="411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7931EE-49F1-37D2-798D-420F3C806C53}"/>
              </a:ext>
            </a:extLst>
          </p:cNvPr>
          <p:cNvSpPr txBox="1"/>
          <p:nvPr/>
        </p:nvSpPr>
        <p:spPr>
          <a:xfrm>
            <a:off x="277673" y="2733300"/>
            <a:ext cx="6281535" cy="34317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algn="just"/>
            <a:r>
              <a:rPr lang="en-US" dirty="0"/>
              <a:t>Alcohol-related hepatitis (AH) is an acute, life-threatening form of alcohol-related liver disease (ALD), with 90d mortality rates up to 50% in severe AH.</a:t>
            </a:r>
            <a:r>
              <a:rPr lang="en-US" baseline="30000" dirty="0"/>
              <a:t>1</a:t>
            </a:r>
            <a:endParaRPr lang="en-US" dirty="0">
              <a:highlight>
                <a:srgbClr val="FFFF00"/>
              </a:highlight>
            </a:endParaRPr>
          </a:p>
          <a:p>
            <a:pPr algn="just"/>
            <a:r>
              <a:rPr lang="en-US" dirty="0"/>
              <a:t>We previously reported a steady increase in the total number of hospitalized AH patients in the US; approximately 5.5% annually between 2015 and 2019.</a:t>
            </a:r>
            <a:r>
              <a:rPr lang="en-US" baseline="30000" dirty="0"/>
              <a:t>2</a:t>
            </a:r>
          </a:p>
          <a:p>
            <a:pPr algn="just"/>
            <a:r>
              <a:rPr lang="en-US" dirty="0"/>
              <a:t>Alcoholic beverage sales increased significantly during the peak of the COVID-19 pandemic in the US, accompanied by a rise in ALD cases. Little is known about the impact of SARS-CoV-2 infection among hospitalized AH patients. </a:t>
            </a:r>
          </a:p>
          <a:p>
            <a:pPr algn="just"/>
            <a:r>
              <a:rPr lang="en-US" dirty="0"/>
              <a:t>In this study, we investigated the rate of AH hospitalizations in 2020 and impact of SARS-CoV-2 infection on AH patient outcomes and healthcare burden.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8ACED2-86A7-6F20-3434-28EBD85667A9}"/>
              </a:ext>
            </a:extLst>
          </p:cNvPr>
          <p:cNvSpPr/>
          <p:nvPr/>
        </p:nvSpPr>
        <p:spPr>
          <a:xfrm>
            <a:off x="395403" y="6241405"/>
            <a:ext cx="6261870" cy="411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METHODS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B62F22-E785-F213-4A06-5D93E6DDE311}"/>
              </a:ext>
            </a:extLst>
          </p:cNvPr>
          <p:cNvSpPr txBox="1"/>
          <p:nvPr/>
        </p:nvSpPr>
        <p:spPr>
          <a:xfrm>
            <a:off x="323010" y="6842540"/>
            <a:ext cx="6236198" cy="2359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algn="just"/>
            <a:r>
              <a:rPr lang="en-US" dirty="0"/>
              <a:t>We analyzed the US Nationwide Inpatient Sample (NIS) data from 2015-2020. </a:t>
            </a:r>
          </a:p>
          <a:p>
            <a:pPr algn="just"/>
            <a:r>
              <a:rPr lang="en-US" dirty="0"/>
              <a:t>Patients with a primary or secondary diagnosis of AH were identified using ICD-10 codes K70.10 and K70.11. </a:t>
            </a:r>
          </a:p>
          <a:p>
            <a:pPr algn="just"/>
            <a:r>
              <a:rPr lang="en-US" dirty="0"/>
              <a:t>We described associated comorbidities in AH patients with or without COVID-19. </a:t>
            </a:r>
          </a:p>
          <a:p>
            <a:pPr algn="just"/>
            <a:r>
              <a:rPr lang="en-US" dirty="0"/>
              <a:t>The in-hospital mortality, length of stay (LOS), and hospital charges during the study period were compared for AH cases with or without COVID-19 .</a:t>
            </a:r>
            <a:endParaRPr lang="en-US" baseline="30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58A14-6085-72AF-31AC-4261DDF590B7}"/>
              </a:ext>
            </a:extLst>
          </p:cNvPr>
          <p:cNvSpPr/>
          <p:nvPr/>
        </p:nvSpPr>
        <p:spPr>
          <a:xfrm>
            <a:off x="488263" y="9248432"/>
            <a:ext cx="6261870" cy="411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RESULTS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213686-B174-60D6-C09E-F1971B395BB2}"/>
              </a:ext>
            </a:extLst>
          </p:cNvPr>
          <p:cNvSpPr txBox="1"/>
          <p:nvPr/>
        </p:nvSpPr>
        <p:spPr>
          <a:xfrm>
            <a:off x="299565" y="9828549"/>
            <a:ext cx="6308766" cy="3644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algn="just"/>
            <a:r>
              <a:rPr lang="en-US" dirty="0"/>
              <a:t>We observed a ~15.6% increase in hospitalized AH cases from 136,620 in 2019 to 157,885 in 2020, a significant increase from an average of 5.5% per annum (Figure 1). </a:t>
            </a:r>
          </a:p>
          <a:p>
            <a:pPr algn="just"/>
            <a:r>
              <a:rPr lang="en-US" dirty="0"/>
              <a:t>Men younger than 40 was the fastest growing AH group, representing a 23% increase in 2020 (Figure 2).</a:t>
            </a:r>
          </a:p>
          <a:p>
            <a:pPr algn="just"/>
            <a:r>
              <a:rPr lang="en-US" dirty="0"/>
              <a:t>SARS-CoV-2 infection significantly worsened the mortality among patients with AH (11.4% vs. 4.1%, p&lt;0.0001), especially among older AH patients with concomitant comorbidities  (Table 1).</a:t>
            </a:r>
          </a:p>
          <a:p>
            <a:pPr algn="just"/>
            <a:r>
              <a:rPr lang="en-US" dirty="0"/>
              <a:t>Pneumonia (275% increase) and sepsis (50% increase) were the most common comorbidities in SARS-CoV-2(+) AH patients followed by GI bleeding (24%), ARF (37%), and HE (27.1%).</a:t>
            </a:r>
          </a:p>
          <a:p>
            <a:pPr algn="just"/>
            <a:r>
              <a:rPr lang="en-US" dirty="0"/>
              <a:t>AH patients with COVID-19 had a longer length of stay (8.6 vs. 6.1 days, p &lt;0.0001) and higher hospital charges during the stay ($93,670 vs. $66,283, p &lt;0.0001).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6792C0-58E3-4DFD-41D1-08D3064CD248}"/>
              </a:ext>
            </a:extLst>
          </p:cNvPr>
          <p:cNvSpPr/>
          <p:nvPr/>
        </p:nvSpPr>
        <p:spPr>
          <a:xfrm>
            <a:off x="6812004" y="2271713"/>
            <a:ext cx="17402011" cy="4001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cap="all" dirty="0"/>
              <a:t>RESULTS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8DDA9E-54A4-F7C8-B08B-925F178034B8}"/>
              </a:ext>
            </a:extLst>
          </p:cNvPr>
          <p:cNvSpPr txBox="1"/>
          <p:nvPr/>
        </p:nvSpPr>
        <p:spPr>
          <a:xfrm>
            <a:off x="6989213" y="8265800"/>
            <a:ext cx="5794569" cy="2215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endParaRPr lang="en-US" sz="1600" b="1" dirty="0"/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9CBA425E-5DE1-09F0-80CA-82C2E0BF3427}"/>
              </a:ext>
            </a:extLst>
          </p:cNvPr>
          <p:cNvSpPr txBox="1">
            <a:spLocks/>
          </p:cNvSpPr>
          <p:nvPr/>
        </p:nvSpPr>
        <p:spPr>
          <a:xfrm>
            <a:off x="6750133" y="6983168"/>
            <a:ext cx="118016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chemeClr val="accent1"/>
                </a:solidFill>
              </a:defRPr>
            </a:lvl1pPr>
            <a:lvl2pPr indent="-228600" defTabSz="1828800">
              <a:lnSpc>
                <a:spcPct val="90000"/>
              </a:lnSpc>
              <a:spcBef>
                <a:spcPts val="300"/>
              </a:spcBef>
              <a:buFont typeface="Calibri" panose="020F0502020204030204" pitchFamily="34" charset="0"/>
              <a:buChar char="‒"/>
              <a:defRPr sz="2000"/>
            </a:lvl2pPr>
            <a:lvl3pPr marL="685800" indent="-228600" defTabSz="182880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2000"/>
            </a:lvl3pPr>
            <a:lvl4pPr marL="914400" indent="-228600" defTabSz="18288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2000"/>
            </a:lvl4pPr>
            <a:lvl5pPr marL="1143000" indent="-228600" defTabSz="1828800">
              <a:lnSpc>
                <a:spcPct val="90000"/>
              </a:lnSpc>
              <a:spcBef>
                <a:spcPts val="300"/>
              </a:spcBef>
              <a:buFont typeface="Calibri" panose="020F0502020204030204" pitchFamily="34" charset="0"/>
              <a:buChar char="‒"/>
              <a:defRPr sz="2000"/>
            </a:lvl5pPr>
            <a:lvl6pPr marL="50292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6pPr>
            <a:lvl7pPr marL="59436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7pPr>
            <a:lvl8pPr marL="68580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8pPr>
            <a:lvl9pPr marL="7772400" indent="-457200" defTabSz="1828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/>
            </a:lvl9pPr>
          </a:lstStyle>
          <a:p>
            <a:pPr algn="l"/>
            <a:r>
              <a:rPr lang="en-US" dirty="0"/>
              <a:t>Table 1. Baseline demographics, healthcare utilization, outcomes, and hospital  charges </a:t>
            </a:r>
          </a:p>
          <a:p>
            <a:pPr algn="l"/>
            <a:r>
              <a:rPr lang="en-US" dirty="0"/>
              <a:t>		for AH cases with and without COVID-19 in 2020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A1D104C-BBA5-86E7-E0EF-04CEB82A99F0}"/>
              </a:ext>
            </a:extLst>
          </p:cNvPr>
          <p:cNvSpPr txBox="1">
            <a:spLocks/>
          </p:cNvSpPr>
          <p:nvPr/>
        </p:nvSpPr>
        <p:spPr>
          <a:xfrm>
            <a:off x="6750133" y="2657656"/>
            <a:ext cx="115014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accent1"/>
                </a:solidFill>
              </a:defRPr>
            </a:lvl1pPr>
            <a:lvl2pPr marL="457200" indent="-228600" algn="l" defTabSz="1828800" rtl="0" eaLnBrk="1" latinLnBrk="0" hangingPunct="1">
              <a:lnSpc>
                <a:spcPct val="90000"/>
              </a:lnSpc>
              <a:spcBef>
                <a:spcPts val="3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1828800" rtl="0" eaLnBrk="1" latinLnBrk="0" hangingPunct="1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1828800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1828800" rtl="0" eaLnBrk="1" latinLnBrk="0" hangingPunct="1">
              <a:lnSpc>
                <a:spcPct val="90000"/>
              </a:lnSpc>
              <a:spcBef>
                <a:spcPts val="3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Figure 1. Hospitalized AH cases in the US from 2015-2020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CCD0D2-1F03-4FC9-7561-AFECA19F8F9A}"/>
              </a:ext>
            </a:extLst>
          </p:cNvPr>
          <p:cNvSpPr txBox="1"/>
          <p:nvPr/>
        </p:nvSpPr>
        <p:spPr>
          <a:xfrm>
            <a:off x="14898006" y="2733299"/>
            <a:ext cx="1115030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accent1"/>
                </a:solidFill>
              </a:rPr>
              <a:t>Figure 2: Hospitalized AH cases in the US stratified by gender and age group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EA07B8-AE49-4B5E-9BB2-C5B7E0C37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1534" y="3217666"/>
            <a:ext cx="8106472" cy="360560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EFEB047-B03B-4D00-AB32-7FB7F1343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8006" y="3400657"/>
            <a:ext cx="9324491" cy="326208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6AB4745-8C80-4185-93C8-6DD7D1101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798" y="7721807"/>
            <a:ext cx="10583929" cy="492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09931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Durect_08-17-22">
      <a:dk1>
        <a:srgbClr val="726C6A"/>
      </a:dk1>
      <a:lt1>
        <a:sysClr val="window" lastClr="FFFFFF"/>
      </a:lt1>
      <a:dk2>
        <a:srgbClr val="44546A"/>
      </a:dk2>
      <a:lt2>
        <a:srgbClr val="E7E6E6"/>
      </a:lt2>
      <a:accent1>
        <a:srgbClr val="4800D7"/>
      </a:accent1>
      <a:accent2>
        <a:srgbClr val="00CAB4"/>
      </a:accent2>
      <a:accent3>
        <a:srgbClr val="76E436"/>
      </a:accent3>
      <a:accent4>
        <a:srgbClr val="333C7F"/>
      </a:accent4>
      <a:accent5>
        <a:srgbClr val="007F7F"/>
      </a:accent5>
      <a:accent6>
        <a:srgbClr val="726C6A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4438</TotalTime>
  <Words>617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2_Office Theme</vt:lpstr>
      <vt:lpstr>Epidemic within pandemic: Alcohol-related hepatitis and COVID-19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</dc:creator>
  <cp:lastModifiedBy>Clarisa Peer</cp:lastModifiedBy>
  <cp:revision>98</cp:revision>
  <cp:lastPrinted>2023-02-23T15:39:56Z</cp:lastPrinted>
  <dcterms:created xsi:type="dcterms:W3CDTF">2022-08-17T17:39:44Z</dcterms:created>
  <dcterms:modified xsi:type="dcterms:W3CDTF">2023-06-26T21:36:09Z</dcterms:modified>
</cp:coreProperties>
</file>